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Helvetica World" charset="1" panose="020B0500040000020004"/>
      <p:regular r:id="rId16"/>
    </p:embeddedFont>
    <p:embeddedFont>
      <p:font typeface="Helvetica World Bold" charset="1" panose="020B0800040000020004"/>
      <p:regular r:id="rId17"/>
    </p:embeddedFont>
    <p:embeddedFont>
      <p:font typeface="Helvetica World Italics" charset="1" panose="020B0500040000090004"/>
      <p:regular r:id="rId18"/>
    </p:embeddedFont>
    <p:embeddedFont>
      <p:font typeface="Helvetica World Bold Italics" charset="1" panose="020B0800040000090004"/>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5400000">
            <a:off x="14974910" y="6944618"/>
            <a:ext cx="4085508" cy="483272"/>
            <a:chOff x="0" y="0"/>
            <a:chExt cx="3435644" cy="406400"/>
          </a:xfrm>
        </p:grpSpPr>
        <p:sp>
          <p:nvSpPr>
            <p:cNvPr name="Freeform 4" id="4"/>
            <p:cNvSpPr/>
            <p:nvPr/>
          </p:nvSpPr>
          <p:spPr>
            <a:xfrm flipH="false" flipV="false" rot="0">
              <a:off x="0" y="0"/>
              <a:ext cx="3435644" cy="406400"/>
            </a:xfrm>
            <a:custGeom>
              <a:avLst/>
              <a:gdLst/>
              <a:ahLst/>
              <a:cxnLst/>
              <a:rect r="r" b="b" t="t" l="l"/>
              <a:pathLst>
                <a:path h="406400" w="3435644">
                  <a:moveTo>
                    <a:pt x="3232444" y="0"/>
                  </a:moveTo>
                  <a:cubicBezTo>
                    <a:pt x="3344669" y="0"/>
                    <a:pt x="3435644" y="90976"/>
                    <a:pt x="3435644" y="203200"/>
                  </a:cubicBezTo>
                  <a:cubicBezTo>
                    <a:pt x="3435644" y="315424"/>
                    <a:pt x="3344669" y="406400"/>
                    <a:pt x="323244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FFFFFF"/>
              </a:solidFill>
              <a:miter/>
            </a:ln>
          </p:spPr>
        </p:sp>
        <p:sp>
          <p:nvSpPr>
            <p:cNvPr name="TextBox 5" id="5"/>
            <p:cNvSpPr txBox="true"/>
            <p:nvPr/>
          </p:nvSpPr>
          <p:spPr>
            <a:xfrm>
              <a:off x="0" y="-9525"/>
              <a:ext cx="812800" cy="415925"/>
            </a:xfrm>
            <a:prstGeom prst="rect">
              <a:avLst/>
            </a:prstGeom>
          </p:spPr>
          <p:txBody>
            <a:bodyPr anchor="ctr" rtlCol="false" tIns="50800" lIns="50800" bIns="50800" rIns="50800"/>
            <a:lstStyle/>
            <a:p>
              <a:pPr algn="ctr">
                <a:lnSpc>
                  <a:spcPts val="2556"/>
                </a:lnSpc>
              </a:pPr>
            </a:p>
          </p:txBody>
        </p:sp>
      </p:grpSp>
      <p:sp>
        <p:nvSpPr>
          <p:cNvPr name="TextBox 6" id="6"/>
          <p:cNvSpPr txBox="true"/>
          <p:nvPr/>
        </p:nvSpPr>
        <p:spPr>
          <a:xfrm rot="0">
            <a:off x="4521953" y="4227337"/>
            <a:ext cx="10257207" cy="2070452"/>
          </a:xfrm>
          <a:prstGeom prst="rect">
            <a:avLst/>
          </a:prstGeom>
        </p:spPr>
        <p:txBody>
          <a:bodyPr anchor="t" rtlCol="false" tIns="0" lIns="0" bIns="0" rIns="0">
            <a:spAutoFit/>
          </a:bodyPr>
          <a:lstStyle/>
          <a:p>
            <a:pPr algn="ctr" marL="0" indent="0" lvl="0">
              <a:lnSpc>
                <a:spcPts val="15780"/>
              </a:lnSpc>
            </a:pPr>
            <a:r>
              <a:rPr lang="en-US" sz="15173">
                <a:solidFill>
                  <a:srgbClr val="FFBD59"/>
                </a:solidFill>
                <a:latin typeface="DM Sans"/>
              </a:rPr>
              <a:t>ABROADLY</a:t>
            </a:r>
          </a:p>
        </p:txBody>
      </p:sp>
      <p:sp>
        <p:nvSpPr>
          <p:cNvPr name="TextBox 7" id="7"/>
          <p:cNvSpPr txBox="true"/>
          <p:nvPr/>
        </p:nvSpPr>
        <p:spPr>
          <a:xfrm rot="0">
            <a:off x="8611672" y="5044440"/>
            <a:ext cx="1064657" cy="188595"/>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000000"/>
                </a:solidFill>
                <a:latin typeface="Helvetica World"/>
              </a:rPr>
              <a:t>Helvetica World</a:t>
            </a:r>
          </a:p>
        </p:txBody>
      </p:sp>
      <p:sp>
        <p:nvSpPr>
          <p:cNvPr name="TextBox 8" id="8"/>
          <p:cNvSpPr txBox="true"/>
          <p:nvPr/>
        </p:nvSpPr>
        <p:spPr>
          <a:xfrm rot="0">
            <a:off x="5986299" y="6555200"/>
            <a:ext cx="10172964" cy="631053"/>
          </a:xfrm>
          <a:prstGeom prst="rect">
            <a:avLst/>
          </a:prstGeom>
        </p:spPr>
        <p:txBody>
          <a:bodyPr anchor="t" rtlCol="false" tIns="0" lIns="0" bIns="0" rIns="0">
            <a:spAutoFit/>
          </a:bodyPr>
          <a:lstStyle/>
          <a:p>
            <a:pPr algn="ctr">
              <a:lnSpc>
                <a:spcPts val="4855"/>
              </a:lnSpc>
              <a:spcBef>
                <a:spcPct val="0"/>
              </a:spcBef>
            </a:pPr>
            <a:r>
              <a:rPr lang="en-US" sz="4668">
                <a:solidFill>
                  <a:srgbClr val="FFFFFF"/>
                </a:solidFill>
                <a:latin typeface="Montserrat"/>
              </a:rPr>
              <a:t>CONNECTING INDIANS ABROAD...</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E0E0E"/>
        </a:solidFill>
      </p:bgPr>
    </p:bg>
    <p:spTree>
      <p:nvGrpSpPr>
        <p:cNvPr id="1" name=""/>
        <p:cNvGrpSpPr/>
        <p:nvPr/>
      </p:nvGrpSpPr>
      <p:grpSpPr>
        <a:xfrm>
          <a:off x="0" y="0"/>
          <a:ext cx="0" cy="0"/>
          <a:chOff x="0" y="0"/>
          <a:chExt cx="0" cy="0"/>
        </a:xfrm>
      </p:grpSpPr>
      <p:sp>
        <p:nvSpPr>
          <p:cNvPr name="TextBox 2" id="2"/>
          <p:cNvSpPr txBox="true"/>
          <p:nvPr/>
        </p:nvSpPr>
        <p:spPr>
          <a:xfrm rot="0">
            <a:off x="560233" y="354399"/>
            <a:ext cx="7746259" cy="1146741"/>
          </a:xfrm>
          <a:prstGeom prst="rect">
            <a:avLst/>
          </a:prstGeom>
        </p:spPr>
        <p:txBody>
          <a:bodyPr anchor="t" rtlCol="false" tIns="0" lIns="0" bIns="0" rIns="0">
            <a:spAutoFit/>
          </a:bodyPr>
          <a:lstStyle/>
          <a:p>
            <a:pPr algn="ctr">
              <a:lnSpc>
                <a:spcPts val="9459"/>
              </a:lnSpc>
            </a:pPr>
            <a:r>
              <a:rPr lang="en-US" sz="6756">
                <a:solidFill>
                  <a:srgbClr val="FFFFFF"/>
                </a:solidFill>
                <a:latin typeface="Abril Fatface"/>
              </a:rPr>
              <a:t>Problem Statement</a:t>
            </a:r>
          </a:p>
        </p:txBody>
      </p:sp>
      <p:sp>
        <p:nvSpPr>
          <p:cNvPr name="TextBox 3" id="3"/>
          <p:cNvSpPr txBox="true"/>
          <p:nvPr/>
        </p:nvSpPr>
        <p:spPr>
          <a:xfrm rot="0">
            <a:off x="1028700" y="1725999"/>
            <a:ext cx="16230600" cy="10601896"/>
          </a:xfrm>
          <a:prstGeom prst="rect">
            <a:avLst/>
          </a:prstGeom>
        </p:spPr>
        <p:txBody>
          <a:bodyPr anchor="t" rtlCol="false" tIns="0" lIns="0" bIns="0" rIns="0">
            <a:spAutoFit/>
          </a:bodyPr>
          <a:lstStyle/>
          <a:p>
            <a:pPr algn="just">
              <a:lnSpc>
                <a:spcPts val="4693"/>
              </a:lnSpc>
            </a:pPr>
            <a:r>
              <a:rPr lang="en-US" sz="3352">
                <a:solidFill>
                  <a:srgbClr val="FFFFFF"/>
                </a:solidFill>
                <a:latin typeface="Helvetica World"/>
              </a:rPr>
              <a:t>Indian students aspiring to study abroad face various challenges and uncertainties throughout their educational journey. These challenges include navigating complex application processes, understanding foreign education systems, financial planning, and coping with the emotional and cultural adjustments of studying in a foreign land. Additionally, many students lack access to a supportive community of peers who share similar aspirations and experiences.</a:t>
            </a:r>
          </a:p>
          <a:p>
            <a:pPr algn="just">
              <a:lnSpc>
                <a:spcPts val="4693"/>
              </a:lnSpc>
            </a:pPr>
          </a:p>
          <a:p>
            <a:pPr algn="just">
              <a:lnSpc>
                <a:spcPts val="4693"/>
              </a:lnSpc>
            </a:pPr>
            <a:r>
              <a:rPr lang="en-US" sz="3352">
                <a:solidFill>
                  <a:srgbClr val="FFFFFF"/>
                </a:solidFill>
                <a:latin typeface="Helvetica World"/>
              </a:rPr>
              <a:t>Problems faced by the student:</a:t>
            </a:r>
          </a:p>
          <a:p>
            <a:pPr algn="just" marL="723806" indent="-361903" lvl="1">
              <a:lnSpc>
                <a:spcPts val="4693"/>
              </a:lnSpc>
              <a:buFont typeface="Arial"/>
              <a:buChar char="•"/>
            </a:pPr>
            <a:r>
              <a:rPr lang="en-US" sz="3352">
                <a:solidFill>
                  <a:srgbClr val="FFFFFF"/>
                </a:solidFill>
                <a:latin typeface="Helvetica World"/>
              </a:rPr>
              <a:t>Information Gap</a:t>
            </a:r>
          </a:p>
          <a:p>
            <a:pPr algn="just" marL="723806" indent="-361903" lvl="1">
              <a:lnSpc>
                <a:spcPts val="4693"/>
              </a:lnSpc>
              <a:buFont typeface="Arial"/>
              <a:buChar char="•"/>
            </a:pPr>
            <a:r>
              <a:rPr lang="en-US" sz="3352">
                <a:solidFill>
                  <a:srgbClr val="FFFFFF"/>
                </a:solidFill>
                <a:latin typeface="Helvetica World"/>
              </a:rPr>
              <a:t>Isolation</a:t>
            </a:r>
          </a:p>
          <a:p>
            <a:pPr algn="just" marL="723806" indent="-361903" lvl="1">
              <a:lnSpc>
                <a:spcPts val="4693"/>
              </a:lnSpc>
              <a:buFont typeface="Arial"/>
              <a:buChar char="•"/>
            </a:pPr>
            <a:r>
              <a:rPr lang="en-US" sz="3352">
                <a:solidFill>
                  <a:srgbClr val="FFFFFF"/>
                </a:solidFill>
                <a:latin typeface="Helvetica World"/>
              </a:rPr>
              <a:t>Lack Of Guidance</a:t>
            </a:r>
          </a:p>
          <a:p>
            <a:pPr algn="just" marL="723806" indent="-361903" lvl="1">
              <a:lnSpc>
                <a:spcPts val="4693"/>
              </a:lnSpc>
              <a:buFont typeface="Arial"/>
              <a:buChar char="•"/>
            </a:pPr>
            <a:r>
              <a:rPr lang="en-US" sz="3352">
                <a:solidFill>
                  <a:srgbClr val="FFFFFF"/>
                </a:solidFill>
                <a:latin typeface="Helvetica World"/>
              </a:rPr>
              <a:t>Community Building</a:t>
            </a:r>
          </a:p>
          <a:p>
            <a:pPr algn="just" marL="723806" indent="-361903" lvl="1">
              <a:lnSpc>
                <a:spcPts val="4693"/>
              </a:lnSpc>
              <a:buFont typeface="Arial"/>
              <a:buChar char="•"/>
            </a:pPr>
            <a:r>
              <a:rPr lang="en-US" sz="3352">
                <a:solidFill>
                  <a:srgbClr val="FFFFFF"/>
                </a:solidFill>
                <a:latin typeface="Helvetica World"/>
              </a:rPr>
              <a:t>Information Overload</a:t>
            </a:r>
          </a:p>
          <a:p>
            <a:pPr algn="just">
              <a:lnSpc>
                <a:spcPts val="4693"/>
              </a:lnSpc>
            </a:pPr>
          </a:p>
          <a:p>
            <a:pPr algn="just">
              <a:lnSpc>
                <a:spcPts val="4693"/>
              </a:lnSpc>
            </a:pPr>
          </a:p>
          <a:p>
            <a:pPr algn="just">
              <a:lnSpc>
                <a:spcPts val="4693"/>
              </a:lnSpc>
            </a:pPr>
          </a:p>
          <a:p>
            <a:pPr algn="just">
              <a:lnSpc>
                <a:spcPts val="4693"/>
              </a:lnSpc>
            </a:pPr>
          </a:p>
          <a:p>
            <a:pPr algn="just">
              <a:lnSpc>
                <a:spcPts val="4693"/>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E0E0E"/>
        </a:solidFill>
      </p:bgPr>
    </p:bg>
    <p:spTree>
      <p:nvGrpSpPr>
        <p:cNvPr id="1" name=""/>
        <p:cNvGrpSpPr/>
        <p:nvPr/>
      </p:nvGrpSpPr>
      <p:grpSpPr>
        <a:xfrm>
          <a:off x="0" y="0"/>
          <a:ext cx="0" cy="0"/>
          <a:chOff x="0" y="0"/>
          <a:chExt cx="0" cy="0"/>
        </a:xfrm>
      </p:grpSpPr>
      <p:sp>
        <p:nvSpPr>
          <p:cNvPr name="TextBox 2" id="2"/>
          <p:cNvSpPr txBox="true"/>
          <p:nvPr/>
        </p:nvSpPr>
        <p:spPr>
          <a:xfrm rot="0">
            <a:off x="-779318" y="388655"/>
            <a:ext cx="13334817" cy="1146741"/>
          </a:xfrm>
          <a:prstGeom prst="rect">
            <a:avLst/>
          </a:prstGeom>
        </p:spPr>
        <p:txBody>
          <a:bodyPr anchor="t" rtlCol="false" tIns="0" lIns="0" bIns="0" rIns="0">
            <a:spAutoFit/>
          </a:bodyPr>
          <a:lstStyle/>
          <a:p>
            <a:pPr algn="ctr">
              <a:lnSpc>
                <a:spcPts val="9459"/>
              </a:lnSpc>
            </a:pPr>
            <a:r>
              <a:rPr lang="en-US" sz="6756">
                <a:solidFill>
                  <a:srgbClr val="FFFFFF"/>
                </a:solidFill>
                <a:latin typeface="Abril Fatface"/>
              </a:rPr>
              <a:t>Our Solution - Abroadly </a:t>
            </a:r>
          </a:p>
        </p:txBody>
      </p:sp>
      <p:sp>
        <p:nvSpPr>
          <p:cNvPr name="TextBox 3" id="3"/>
          <p:cNvSpPr txBox="true"/>
          <p:nvPr/>
        </p:nvSpPr>
        <p:spPr>
          <a:xfrm rot="0">
            <a:off x="1028700" y="2141636"/>
            <a:ext cx="16230600" cy="6468046"/>
          </a:xfrm>
          <a:prstGeom prst="rect">
            <a:avLst/>
          </a:prstGeom>
        </p:spPr>
        <p:txBody>
          <a:bodyPr anchor="t" rtlCol="false" tIns="0" lIns="0" bIns="0" rIns="0">
            <a:spAutoFit/>
          </a:bodyPr>
          <a:lstStyle/>
          <a:p>
            <a:pPr algn="just" marL="723806" indent="-361903" lvl="1">
              <a:lnSpc>
                <a:spcPts val="4693"/>
              </a:lnSpc>
              <a:buFont typeface="Arial"/>
              <a:buChar char="•"/>
            </a:pPr>
            <a:r>
              <a:rPr lang="en-US" sz="3352">
                <a:solidFill>
                  <a:srgbClr val="FFFFFF"/>
                </a:solidFill>
                <a:latin typeface="Helvetica World"/>
              </a:rPr>
              <a:t>Our Solution:* We propose to create a web app that provides Indian students studying abroad with a platform to:</a:t>
            </a:r>
          </a:p>
          <a:p>
            <a:pPr algn="just" marL="1447613" indent="-482538" lvl="2">
              <a:lnSpc>
                <a:spcPts val="4693"/>
              </a:lnSpc>
              <a:buFont typeface="Arial"/>
              <a:buChar char="⚬"/>
            </a:pPr>
            <a:r>
              <a:rPr lang="en-US" sz="3352">
                <a:solidFill>
                  <a:srgbClr val="FFFFFF"/>
                </a:solidFill>
                <a:latin typeface="Helvetica World"/>
              </a:rPr>
              <a:t>Connect with like-minded individuals.</a:t>
            </a:r>
          </a:p>
          <a:p>
            <a:pPr algn="just" marL="1447613" indent="-482538" lvl="2">
              <a:lnSpc>
                <a:spcPts val="4693"/>
              </a:lnSpc>
              <a:buFont typeface="Arial"/>
              <a:buChar char="⚬"/>
            </a:pPr>
            <a:r>
              <a:rPr lang="en-US" sz="3352">
                <a:solidFill>
                  <a:srgbClr val="FFFFFF"/>
                </a:solidFill>
                <a:latin typeface="Helvetica World"/>
              </a:rPr>
              <a:t>Build communities based on universities, courses, and interests.</a:t>
            </a:r>
          </a:p>
          <a:p>
            <a:pPr algn="just" marL="1447613" indent="-482538" lvl="2">
              <a:lnSpc>
                <a:spcPts val="4693"/>
              </a:lnSpc>
              <a:buFont typeface="Arial"/>
              <a:buChar char="⚬"/>
            </a:pPr>
            <a:r>
              <a:rPr lang="en-US" sz="3352">
                <a:solidFill>
                  <a:srgbClr val="FFFFFF"/>
                </a:solidFill>
                <a:latin typeface="Helvetica World"/>
              </a:rPr>
              <a:t>Engage in discussions, share experiences, and seek guidance.</a:t>
            </a:r>
          </a:p>
          <a:p>
            <a:pPr algn="just" marL="1447613" indent="-482538" lvl="2">
              <a:lnSpc>
                <a:spcPts val="4693"/>
              </a:lnSpc>
              <a:buFont typeface="Arial"/>
              <a:buChar char="⚬"/>
            </a:pPr>
            <a:r>
              <a:rPr lang="en-US" sz="3352">
                <a:solidFill>
                  <a:srgbClr val="FFFFFF"/>
                </a:solidFill>
                <a:latin typeface="Helvetica World"/>
              </a:rPr>
              <a:t>Access valuable resources and information.</a:t>
            </a:r>
          </a:p>
          <a:p>
            <a:pPr algn="just" marL="1447613" indent="-482538" lvl="2">
              <a:lnSpc>
                <a:spcPts val="4693"/>
              </a:lnSpc>
              <a:buFont typeface="Arial"/>
              <a:buChar char="⚬"/>
            </a:pPr>
            <a:r>
              <a:rPr lang="en-US" sz="3352">
                <a:solidFill>
                  <a:srgbClr val="FFFFFF"/>
                </a:solidFill>
                <a:latin typeface="Helvetica World"/>
              </a:rPr>
              <a:t>A forum page is present for questioning thier doubts.</a:t>
            </a:r>
          </a:p>
          <a:p>
            <a:pPr algn="just">
              <a:lnSpc>
                <a:spcPts val="4693"/>
              </a:lnSpc>
            </a:pPr>
          </a:p>
          <a:p>
            <a:pPr algn="just" marL="723806" indent="-361903" lvl="1">
              <a:lnSpc>
                <a:spcPts val="4693"/>
              </a:lnSpc>
              <a:buFont typeface="Arial"/>
              <a:buChar char="•"/>
            </a:pPr>
            <a:r>
              <a:rPr lang="en-US" sz="3352">
                <a:solidFill>
                  <a:srgbClr val="FFFFFF"/>
                </a:solidFill>
                <a:latin typeface="Helvetica World"/>
              </a:rPr>
              <a:t>User-Friendly Interface: The app will feature an intuitive and user-friendly interface, making it easy for students to connect, collaborate, forum page and access the support they need.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E0E0E"/>
        </a:solidFill>
      </p:bgPr>
    </p:bg>
    <p:spTree>
      <p:nvGrpSpPr>
        <p:cNvPr id="1" name=""/>
        <p:cNvGrpSpPr/>
        <p:nvPr/>
      </p:nvGrpSpPr>
      <p:grpSpPr>
        <a:xfrm>
          <a:off x="0" y="0"/>
          <a:ext cx="0" cy="0"/>
          <a:chOff x="0" y="0"/>
          <a:chExt cx="0" cy="0"/>
        </a:xfrm>
      </p:grpSpPr>
      <p:sp>
        <p:nvSpPr>
          <p:cNvPr name="Freeform 2" id="2"/>
          <p:cNvSpPr/>
          <p:nvPr/>
        </p:nvSpPr>
        <p:spPr>
          <a:xfrm flipH="false" flipV="false" rot="0">
            <a:off x="2352298" y="110986"/>
            <a:ext cx="15134213" cy="10065029"/>
          </a:xfrm>
          <a:custGeom>
            <a:avLst/>
            <a:gdLst/>
            <a:ahLst/>
            <a:cxnLst/>
            <a:rect r="r" b="b" t="t" l="l"/>
            <a:pathLst>
              <a:path h="10065029" w="15134213">
                <a:moveTo>
                  <a:pt x="0" y="0"/>
                </a:moveTo>
                <a:lnTo>
                  <a:pt x="15134213" y="0"/>
                </a:lnTo>
                <a:lnTo>
                  <a:pt x="15134213" y="10065028"/>
                </a:lnTo>
                <a:lnTo>
                  <a:pt x="0" y="10065028"/>
                </a:lnTo>
                <a:lnTo>
                  <a:pt x="0" y="0"/>
                </a:lnTo>
                <a:close/>
              </a:path>
            </a:pathLst>
          </a:custGeom>
          <a:blipFill>
            <a:blip r:embed="rId2"/>
            <a:stretch>
              <a:fillRect l="0" t="-8171" r="0" b="-8171"/>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0E0E0E"/>
        </a:solidFill>
      </p:bgPr>
    </p:bg>
    <p:spTree>
      <p:nvGrpSpPr>
        <p:cNvPr id="1" name=""/>
        <p:cNvGrpSpPr/>
        <p:nvPr/>
      </p:nvGrpSpPr>
      <p:grpSpPr>
        <a:xfrm>
          <a:off x="0" y="0"/>
          <a:ext cx="0" cy="0"/>
          <a:chOff x="0" y="0"/>
          <a:chExt cx="0" cy="0"/>
        </a:xfrm>
      </p:grpSpPr>
      <p:sp>
        <p:nvSpPr>
          <p:cNvPr name="TextBox 2" id="2"/>
          <p:cNvSpPr txBox="true"/>
          <p:nvPr/>
        </p:nvSpPr>
        <p:spPr>
          <a:xfrm rot="0">
            <a:off x="1212757" y="354399"/>
            <a:ext cx="6441212" cy="1146741"/>
          </a:xfrm>
          <a:prstGeom prst="rect">
            <a:avLst/>
          </a:prstGeom>
        </p:spPr>
        <p:txBody>
          <a:bodyPr anchor="t" rtlCol="false" tIns="0" lIns="0" bIns="0" rIns="0">
            <a:spAutoFit/>
          </a:bodyPr>
          <a:lstStyle/>
          <a:p>
            <a:pPr algn="ctr">
              <a:lnSpc>
                <a:spcPts val="9459"/>
              </a:lnSpc>
            </a:pPr>
            <a:r>
              <a:rPr lang="en-US" sz="6756">
                <a:solidFill>
                  <a:srgbClr val="FFFFFF"/>
                </a:solidFill>
                <a:latin typeface="Abril Fatface"/>
              </a:rPr>
              <a:t>Market Demand</a:t>
            </a:r>
          </a:p>
        </p:txBody>
      </p:sp>
      <p:sp>
        <p:nvSpPr>
          <p:cNvPr name="TextBox 3" id="3"/>
          <p:cNvSpPr txBox="true"/>
          <p:nvPr/>
        </p:nvSpPr>
        <p:spPr>
          <a:xfrm rot="0">
            <a:off x="1028700" y="1907840"/>
            <a:ext cx="16230600" cy="7058596"/>
          </a:xfrm>
          <a:prstGeom prst="rect">
            <a:avLst/>
          </a:prstGeom>
        </p:spPr>
        <p:txBody>
          <a:bodyPr anchor="t" rtlCol="false" tIns="0" lIns="0" bIns="0" rIns="0">
            <a:spAutoFit/>
          </a:bodyPr>
          <a:lstStyle/>
          <a:p>
            <a:pPr algn="just" marL="723806" indent="-361903" lvl="1">
              <a:lnSpc>
                <a:spcPts val="4693"/>
              </a:lnSpc>
              <a:buFont typeface="Arial"/>
              <a:buChar char="•"/>
            </a:pPr>
            <a:r>
              <a:rPr lang="en-US" sz="3352">
                <a:solidFill>
                  <a:srgbClr val="FFFFFF"/>
                </a:solidFill>
                <a:latin typeface="Helvetica World"/>
              </a:rPr>
              <a:t>Over the past decade, there has been a steady annual growth of approximately 15% in the number of Indian students enrolling in international universities which is an industry is of 13 billion USD.</a:t>
            </a:r>
          </a:p>
          <a:p>
            <a:pPr algn="just" marL="723806" indent="-361903" lvl="1">
              <a:lnSpc>
                <a:spcPts val="4693"/>
              </a:lnSpc>
              <a:buFont typeface="Arial"/>
              <a:buChar char="•"/>
            </a:pPr>
            <a:r>
              <a:rPr lang="en-US" sz="3352">
                <a:solidFill>
                  <a:srgbClr val="FFFFFF"/>
                </a:solidFill>
                <a:latin typeface="Helvetica World"/>
              </a:rPr>
              <a:t>A significant portion of these students face challenges in terms of information gaps, cultural adaptation, and the lack of a strong support network.</a:t>
            </a:r>
          </a:p>
          <a:p>
            <a:pPr algn="just" marL="723806" indent="-361903" lvl="1">
              <a:lnSpc>
                <a:spcPts val="4693"/>
              </a:lnSpc>
              <a:buFont typeface="Arial"/>
              <a:buChar char="•"/>
            </a:pPr>
            <a:r>
              <a:rPr lang="en-US" sz="3352">
                <a:solidFill>
                  <a:srgbClr val="FFFFFF"/>
                </a:solidFill>
                <a:latin typeface="Helvetica World"/>
              </a:rPr>
              <a:t>Our platform will cater exclusively to Indian students, offering them a sense of familiarity and comfort in a foreign setting.</a:t>
            </a:r>
          </a:p>
          <a:p>
            <a:pPr algn="just" marL="723806" indent="-361903" lvl="1">
              <a:lnSpc>
                <a:spcPts val="4693"/>
              </a:lnSpc>
              <a:buFont typeface="Arial"/>
              <a:buChar char="•"/>
            </a:pPr>
            <a:r>
              <a:rPr lang="en-US" sz="3352">
                <a:solidFill>
                  <a:srgbClr val="FFFFFF"/>
                </a:solidFill>
                <a:latin typeface="Helvetica World"/>
              </a:rPr>
              <a:t>As the Indian economy continues to grow and more families can afford international education, the market is expected to expand even further.</a:t>
            </a:r>
          </a:p>
          <a:p>
            <a:pPr algn="just" marL="723806" indent="-361903" lvl="1">
              <a:lnSpc>
                <a:spcPts val="4693"/>
              </a:lnSpc>
              <a:buFont typeface="Arial"/>
              <a:buChar char="•"/>
            </a:pPr>
            <a:r>
              <a:rPr lang="en-US" sz="3352">
                <a:solidFill>
                  <a:srgbClr val="FFFFFF"/>
                </a:solidFill>
                <a:latin typeface="Helvetica World"/>
              </a:rPr>
              <a:t>Unlike general social platforms, our app's primary goal is to facilitate community building. Users can create or join communities based on universities, courses, and interests, fostering a sense of belonging.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E0E0E"/>
        </a:solidFill>
      </p:bgPr>
    </p:bg>
    <p:spTree>
      <p:nvGrpSpPr>
        <p:cNvPr id="1" name=""/>
        <p:cNvGrpSpPr/>
        <p:nvPr/>
      </p:nvGrpSpPr>
      <p:grpSpPr>
        <a:xfrm>
          <a:off x="0" y="0"/>
          <a:ext cx="0" cy="0"/>
          <a:chOff x="0" y="0"/>
          <a:chExt cx="0" cy="0"/>
        </a:xfrm>
      </p:grpSpPr>
      <p:sp>
        <p:nvSpPr>
          <p:cNvPr name="TextBox 2" id="2"/>
          <p:cNvSpPr txBox="true"/>
          <p:nvPr/>
        </p:nvSpPr>
        <p:spPr>
          <a:xfrm rot="0">
            <a:off x="0" y="354399"/>
            <a:ext cx="12555499" cy="1146741"/>
          </a:xfrm>
          <a:prstGeom prst="rect">
            <a:avLst/>
          </a:prstGeom>
        </p:spPr>
        <p:txBody>
          <a:bodyPr anchor="t" rtlCol="false" tIns="0" lIns="0" bIns="0" rIns="0">
            <a:spAutoFit/>
          </a:bodyPr>
          <a:lstStyle/>
          <a:p>
            <a:pPr algn="ctr">
              <a:lnSpc>
                <a:spcPts val="9459"/>
              </a:lnSpc>
            </a:pPr>
            <a:r>
              <a:rPr lang="en-US" sz="6756">
                <a:solidFill>
                  <a:srgbClr val="FFFFFF"/>
                </a:solidFill>
                <a:latin typeface="Abril Fatface"/>
              </a:rPr>
              <a:t>Architecture Of  Our Idea</a:t>
            </a:r>
          </a:p>
        </p:txBody>
      </p:sp>
      <p:sp>
        <p:nvSpPr>
          <p:cNvPr name="TextBox 3" id="3"/>
          <p:cNvSpPr txBox="true"/>
          <p:nvPr/>
        </p:nvSpPr>
        <p:spPr>
          <a:xfrm rot="0">
            <a:off x="1028700" y="1907840"/>
            <a:ext cx="16230600" cy="7058596"/>
          </a:xfrm>
          <a:prstGeom prst="rect">
            <a:avLst/>
          </a:prstGeom>
        </p:spPr>
        <p:txBody>
          <a:bodyPr anchor="t" rtlCol="false" tIns="0" lIns="0" bIns="0" rIns="0">
            <a:spAutoFit/>
          </a:bodyPr>
          <a:lstStyle/>
          <a:p>
            <a:pPr algn="just" marL="723806" indent="-361903" lvl="1">
              <a:lnSpc>
                <a:spcPts val="4693"/>
              </a:lnSpc>
              <a:buFont typeface="Arial"/>
              <a:buChar char="•"/>
            </a:pPr>
            <a:r>
              <a:rPr lang="en-US" sz="3352">
                <a:solidFill>
                  <a:srgbClr val="FFFFFF"/>
                </a:solidFill>
                <a:latin typeface="Helvetica World"/>
              </a:rPr>
              <a:t>Front-End: HTML, CSS.</a:t>
            </a:r>
          </a:p>
          <a:p>
            <a:pPr algn="just">
              <a:lnSpc>
                <a:spcPts val="4693"/>
              </a:lnSpc>
            </a:pPr>
          </a:p>
          <a:p>
            <a:pPr algn="just" marL="723806" indent="-361903" lvl="1">
              <a:lnSpc>
                <a:spcPts val="4693"/>
              </a:lnSpc>
              <a:buFont typeface="Arial"/>
              <a:buChar char="•"/>
            </a:pPr>
            <a:r>
              <a:rPr lang="en-US" sz="3352">
                <a:solidFill>
                  <a:srgbClr val="FFFFFF"/>
                </a:solidFill>
                <a:latin typeface="Helvetica World"/>
              </a:rPr>
              <a:t>Back-End: NodeJS, ExpressJS, MongoDB.</a:t>
            </a:r>
          </a:p>
          <a:p>
            <a:pPr algn="just">
              <a:lnSpc>
                <a:spcPts val="4693"/>
              </a:lnSpc>
            </a:pPr>
          </a:p>
          <a:p>
            <a:pPr algn="just" marL="723806" indent="-361903" lvl="1">
              <a:lnSpc>
                <a:spcPts val="4693"/>
              </a:lnSpc>
              <a:buFont typeface="Arial"/>
              <a:buChar char="•"/>
            </a:pPr>
            <a:r>
              <a:rPr lang="en-US" sz="3352">
                <a:solidFill>
                  <a:srgbClr val="FFFFFF"/>
                </a:solidFill>
                <a:latin typeface="Helvetica World"/>
              </a:rPr>
              <a:t>Authentication and Security: OAuth and Encryption protocols to secure user data</a:t>
            </a:r>
          </a:p>
          <a:p>
            <a:pPr algn="just">
              <a:lnSpc>
                <a:spcPts val="4693"/>
              </a:lnSpc>
            </a:pPr>
            <a:r>
              <a:rPr lang="en-US" sz="3352">
                <a:solidFill>
                  <a:srgbClr val="FFFFFF"/>
                </a:solidFill>
                <a:latin typeface="Helvetica World"/>
              </a:rPr>
              <a:t>.</a:t>
            </a:r>
          </a:p>
          <a:p>
            <a:pPr algn="just" marL="723806" indent="-361903" lvl="1">
              <a:lnSpc>
                <a:spcPts val="4693"/>
              </a:lnSpc>
              <a:buFont typeface="Arial"/>
              <a:buChar char="•"/>
            </a:pPr>
            <a:r>
              <a:rPr lang="en-US" sz="3352">
                <a:solidFill>
                  <a:srgbClr val="FFFFFF"/>
                </a:solidFill>
                <a:latin typeface="Helvetica World"/>
              </a:rPr>
              <a:t>Community Building: Users can create or join communities, post discussions, and share resources. Real-time chat functionality for instant communication.</a:t>
            </a:r>
          </a:p>
          <a:p>
            <a:pPr algn="just">
              <a:lnSpc>
                <a:spcPts val="4693"/>
              </a:lnSpc>
            </a:pPr>
          </a:p>
          <a:p>
            <a:pPr algn="just" marL="723806" indent="-361903" lvl="1">
              <a:lnSpc>
                <a:spcPts val="4693"/>
              </a:lnSpc>
              <a:buFont typeface="Arial"/>
              <a:buChar char="•"/>
            </a:pPr>
            <a:r>
              <a:rPr lang="en-US" sz="3352">
                <a:solidFill>
                  <a:srgbClr val="FFFFFF"/>
                </a:solidFill>
                <a:latin typeface="Helvetica World"/>
              </a:rPr>
              <a:t>Scalability: Cloud hosting on AWS or Google Cloud Platform for scalability and reliability as the user base grows.</a:t>
            </a:r>
          </a:p>
          <a:p>
            <a:pPr algn="just">
              <a:lnSpc>
                <a:spcPts val="4693"/>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E0E0E"/>
        </a:solidFill>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DAFuB9sQiWg</dc:identifier>
  <dcterms:modified xsi:type="dcterms:W3CDTF">2011-08-01T06:04:30Z</dcterms:modified>
  <cp:revision>1</cp:revision>
  <dc:title>abroadly</dc:title>
</cp:coreProperties>
</file>